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81FFD44-631B-4CD9-A620-8E82BACA6B94}" type="datetimeFigureOut">
              <a:rPr lang="en-US" smtClean="0"/>
              <a:pPr/>
              <a:t>11/21/2010</a:t>
            </a:fld>
            <a:endParaRPr lang="en-US"/>
          </a:p>
        </p:txBody>
      </p:sp>
      <p:sp>
        <p:nvSpPr>
          <p:cNvPr id="16" name="Slide Number Placeholder 15"/>
          <p:cNvSpPr>
            <a:spLocks noGrp="1"/>
          </p:cNvSpPr>
          <p:nvPr>
            <p:ph type="sldNum" sz="quarter" idx="11"/>
          </p:nvPr>
        </p:nvSpPr>
        <p:spPr/>
        <p:txBody>
          <a:bodyPr/>
          <a:lstStyle/>
          <a:p>
            <a:fld id="{40373CBF-4631-452A-A176-65F259D455B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1FFD44-631B-4CD9-A620-8E82BACA6B94}" type="datetimeFigureOut">
              <a:rPr lang="en-US" smtClean="0"/>
              <a:pPr/>
              <a:t>11/21/2010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73CBF-4631-452A-A176-65F259D45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1FFD44-631B-4CD9-A620-8E82BACA6B94}" type="datetimeFigureOut">
              <a:rPr lang="en-US" smtClean="0"/>
              <a:pPr/>
              <a:t>11/21/2010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73CBF-4631-452A-A176-65F259D455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81FFD44-631B-4CD9-A620-8E82BACA6B94}" type="datetimeFigureOut">
              <a:rPr lang="en-US" smtClean="0"/>
              <a:pPr/>
              <a:t>11/21/2010</a:t>
            </a:fld>
            <a:endParaRPr lang="en-US"/>
          </a:p>
        </p:txBody>
      </p:sp>
      <p:sp>
        <p:nvSpPr>
          <p:cNvPr id="15" name="Slide Number Placeholder 14"/>
          <p:cNvSpPr>
            <a:spLocks noGrp="1"/>
          </p:cNvSpPr>
          <p:nvPr>
            <p:ph type="sldNum" sz="quarter" idx="15"/>
          </p:nvPr>
        </p:nvSpPr>
        <p:spPr/>
        <p:txBody>
          <a:bodyPr/>
          <a:lstStyle>
            <a:lvl1pPr algn="ctr">
              <a:defRPr/>
            </a:lvl1pPr>
          </a:lstStyle>
          <a:p>
            <a:fld id="{40373CBF-4631-452A-A176-65F259D455B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1FFD44-631B-4CD9-A620-8E82BACA6B94}" type="datetimeFigureOut">
              <a:rPr lang="en-US" smtClean="0"/>
              <a:pPr/>
              <a:t>11/21/2010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73CBF-4631-452A-A176-65F259D455B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1FFD44-631B-4CD9-A620-8E82BACA6B94}" type="datetimeFigureOut">
              <a:rPr lang="en-US" smtClean="0"/>
              <a:pPr/>
              <a:t>11/21/2010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73CBF-4631-452A-A176-65F259D455B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0373CBF-4631-452A-A176-65F259D455B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81FFD44-631B-4CD9-A620-8E82BACA6B94}" type="datetimeFigureOut">
              <a:rPr lang="en-US" smtClean="0"/>
              <a:pPr/>
              <a:t>11/21/2010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81FFD44-631B-4CD9-A620-8E82BACA6B94}" type="datetimeFigureOut">
              <a:rPr lang="en-US" smtClean="0"/>
              <a:pPr/>
              <a:t>11/21/2010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373CBF-4631-452A-A176-65F259D455B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FFD44-631B-4CD9-A620-8E82BACA6B94}" type="datetimeFigureOut">
              <a:rPr lang="en-US" smtClean="0"/>
              <a:pPr/>
              <a:t>11/21/2010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373CBF-4631-452A-A176-65F259D45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81FFD44-631B-4CD9-A620-8E82BACA6B94}" type="datetimeFigureOut">
              <a:rPr lang="en-US" smtClean="0"/>
              <a:pPr/>
              <a:t>11/21/2010</a:t>
            </a:fld>
            <a:endParaRPr lang="en-US"/>
          </a:p>
        </p:txBody>
      </p:sp>
      <p:sp>
        <p:nvSpPr>
          <p:cNvPr id="9" name="Slide Number Placeholder 8"/>
          <p:cNvSpPr>
            <a:spLocks noGrp="1"/>
          </p:cNvSpPr>
          <p:nvPr>
            <p:ph type="sldNum" sz="quarter" idx="15"/>
          </p:nvPr>
        </p:nvSpPr>
        <p:spPr/>
        <p:txBody>
          <a:bodyPr/>
          <a:lstStyle/>
          <a:p>
            <a:fld id="{40373CBF-4631-452A-A176-65F259D455B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81FFD44-631B-4CD9-A620-8E82BACA6B94}" type="datetimeFigureOut">
              <a:rPr lang="en-US" smtClean="0"/>
              <a:pPr/>
              <a:t>11/21/2010</a:t>
            </a:fld>
            <a:endParaRPr lang="en-US"/>
          </a:p>
        </p:txBody>
      </p:sp>
      <p:sp>
        <p:nvSpPr>
          <p:cNvPr id="9" name="Slide Number Placeholder 8"/>
          <p:cNvSpPr>
            <a:spLocks noGrp="1"/>
          </p:cNvSpPr>
          <p:nvPr>
            <p:ph type="sldNum" sz="quarter" idx="11"/>
          </p:nvPr>
        </p:nvSpPr>
        <p:spPr/>
        <p:txBody>
          <a:bodyPr/>
          <a:lstStyle/>
          <a:p>
            <a:fld id="{40373CBF-4631-452A-A176-65F259D455B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81FFD44-631B-4CD9-A620-8E82BACA6B94}" type="datetimeFigureOut">
              <a:rPr lang="en-US" smtClean="0"/>
              <a:pPr/>
              <a:t>11/21/2010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0373CBF-4631-452A-A176-65F259D455B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191000"/>
            <a:ext cx="8305800" cy="1143000"/>
          </a:xfrm>
        </p:spPr>
        <p:txBody>
          <a:bodyPr/>
          <a:lstStyle/>
          <a:p>
            <a:r>
              <a:rPr lang="en-US" dirty="0" smtClean="0"/>
              <a:t>Math/Science Lesson</a:t>
            </a:r>
          </a:p>
          <a:p>
            <a:r>
              <a:rPr lang="en-US" dirty="0" smtClean="0"/>
              <a:t>By: Rebecca Freeman</a:t>
            </a:r>
          </a:p>
          <a:p>
            <a:r>
              <a:rPr lang="en-US" dirty="0" smtClean="0"/>
              <a:t>3</a:t>
            </a:r>
            <a:r>
              <a:rPr lang="en-US" baseline="30000" dirty="0" smtClean="0"/>
              <a:t>rd</a:t>
            </a:r>
            <a:r>
              <a:rPr lang="en-US" dirty="0" smtClean="0"/>
              <a:t> Grade</a:t>
            </a:r>
            <a:endParaRPr lang="en-US" dirty="0"/>
          </a:p>
        </p:txBody>
      </p:sp>
      <p:sp>
        <p:nvSpPr>
          <p:cNvPr id="2" name="Title 1"/>
          <p:cNvSpPr>
            <a:spLocks noGrp="1"/>
          </p:cNvSpPr>
          <p:nvPr>
            <p:ph type="ctrTitle"/>
          </p:nvPr>
        </p:nvSpPr>
        <p:spPr>
          <a:xfrm>
            <a:off x="457200" y="762000"/>
            <a:ext cx="8305800" cy="1080868"/>
          </a:xfrm>
        </p:spPr>
        <p:txBody>
          <a:bodyPr/>
          <a:lstStyle/>
          <a:p>
            <a:r>
              <a:rPr lang="en-US" dirty="0" smtClean="0">
                <a:solidFill>
                  <a:srgbClr val="FF0000"/>
                </a:solidFill>
              </a:rPr>
              <a:t>What’s Inside?</a:t>
            </a:r>
            <a:endParaRPr lang="en-US" dirty="0">
              <a:solidFill>
                <a:srgbClr val="FF0000"/>
              </a:solidFill>
            </a:endParaRPr>
          </a:p>
        </p:txBody>
      </p:sp>
      <p:pic>
        <p:nvPicPr>
          <p:cNvPr id="1027" name="Picture 3" descr="C:\Users\Becky\AppData\Local\Microsoft\Windows\Temporary Internet Files\Content.IE5\1H07ZH66\MC900246105[1].wmf"/>
          <p:cNvPicPr>
            <a:picLocks noChangeAspect="1" noChangeArrowheads="1"/>
          </p:cNvPicPr>
          <p:nvPr/>
        </p:nvPicPr>
        <p:blipFill>
          <a:blip r:embed="rId2" cstate="print"/>
          <a:srcRect/>
          <a:stretch>
            <a:fillRect/>
          </a:stretch>
        </p:blipFill>
        <p:spPr bwMode="auto">
          <a:xfrm>
            <a:off x="3200400" y="1828800"/>
            <a:ext cx="2819400" cy="155267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429000"/>
          <a:ext cx="8229600" cy="1112520"/>
        </p:xfrm>
        <a:graphic>
          <a:graphicData uri="http://schemas.openxmlformats.org/drawingml/2006/table">
            <a:tbl>
              <a:tblPr firstRow="1" bandRow="1">
                <a:tableStyleId>{5940675A-B579-460E-94D1-54222C63F5DA}</a:tableStyleId>
              </a:tblPr>
              <a:tblGrid>
                <a:gridCol w="914400"/>
                <a:gridCol w="914400"/>
                <a:gridCol w="914400"/>
                <a:gridCol w="914400"/>
                <a:gridCol w="914400"/>
                <a:gridCol w="914400"/>
                <a:gridCol w="914400"/>
                <a:gridCol w="914400"/>
                <a:gridCol w="914400"/>
              </a:tblGrid>
              <a:tr h="370840">
                <a:tc>
                  <a:txBody>
                    <a:bodyPr/>
                    <a:lstStyle/>
                    <a:p>
                      <a:r>
                        <a:rPr lang="en-US" dirty="0" smtClean="0">
                          <a:solidFill>
                            <a:schemeClr val="bg1"/>
                          </a:solidFill>
                        </a:rPr>
                        <a:t>Yellow</a:t>
                      </a:r>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r>
              <a:tr h="370840">
                <a:tc>
                  <a:txBody>
                    <a:bodyPr/>
                    <a:lstStyle/>
                    <a:p>
                      <a:r>
                        <a:rPr lang="en-US" dirty="0" smtClean="0">
                          <a:solidFill>
                            <a:schemeClr val="bg1"/>
                          </a:solidFill>
                        </a:rPr>
                        <a:t>Green</a:t>
                      </a:r>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r>
              <a:tr h="370840">
                <a:tc>
                  <a:txBody>
                    <a:bodyPr/>
                    <a:lstStyle/>
                    <a:p>
                      <a:r>
                        <a:rPr lang="en-US" dirty="0" smtClean="0">
                          <a:solidFill>
                            <a:schemeClr val="bg1"/>
                          </a:solidFill>
                        </a:rPr>
                        <a:t>Red</a:t>
                      </a:r>
                      <a:endParaRPr lang="en-US"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dirty="0">
                        <a:solidFill>
                          <a:schemeClr val="bg1"/>
                        </a:solidFill>
                      </a:endParaRPr>
                    </a:p>
                  </a:txBody>
                  <a:tcPr/>
                </a:tc>
              </a:tr>
            </a:tbl>
          </a:graphicData>
        </a:graphic>
      </p:graphicFrame>
      <p:sp>
        <p:nvSpPr>
          <p:cNvPr id="3" name="Title 2"/>
          <p:cNvSpPr>
            <a:spLocks noGrp="1"/>
          </p:cNvSpPr>
          <p:nvPr>
            <p:ph type="title"/>
          </p:nvPr>
        </p:nvSpPr>
        <p:spPr/>
        <p:txBody>
          <a:bodyPr>
            <a:normAutofit/>
          </a:bodyPr>
          <a:lstStyle/>
          <a:p>
            <a:pPr algn="ctr"/>
            <a:r>
              <a:rPr lang="en-US" sz="5400" dirty="0" smtClean="0">
                <a:solidFill>
                  <a:srgbClr val="FF0000"/>
                </a:solidFill>
              </a:rPr>
              <a:t>Data Collection, cont’d.</a:t>
            </a:r>
            <a:endParaRPr lang="en-US" sz="5400" dirty="0">
              <a:solidFill>
                <a:srgbClr val="FF0000"/>
              </a:solidFill>
            </a:endParaRPr>
          </a:p>
        </p:txBody>
      </p:sp>
      <p:sp>
        <p:nvSpPr>
          <p:cNvPr id="5" name="TextBox 4"/>
          <p:cNvSpPr txBox="1"/>
          <p:nvPr/>
        </p:nvSpPr>
        <p:spPr>
          <a:xfrm>
            <a:off x="3810000" y="2667000"/>
            <a:ext cx="1404295" cy="369332"/>
          </a:xfrm>
          <a:prstGeom prst="rect">
            <a:avLst/>
          </a:prstGeom>
          <a:noFill/>
        </p:spPr>
        <p:txBody>
          <a:bodyPr wrap="none" rtlCol="0">
            <a:spAutoFit/>
          </a:bodyPr>
          <a:lstStyle/>
          <a:p>
            <a:pPr algn="ctr"/>
            <a:r>
              <a:rPr lang="en-US" dirty="0" smtClean="0">
                <a:solidFill>
                  <a:schemeClr val="bg1"/>
                </a:solidFill>
              </a:rPr>
              <a:t>Color Graph</a:t>
            </a:r>
            <a:endParaRPr lang="en-US" dirty="0">
              <a:solidFill>
                <a:schemeClr val="bg1"/>
              </a:solidFill>
            </a:endParaRPr>
          </a:p>
        </p:txBody>
      </p:sp>
      <p:pic>
        <p:nvPicPr>
          <p:cNvPr id="1026" name="Picture 2" descr="C:\Users\Becky\AppData\Local\Microsoft\Windows\Temporary Internet Files\Content.IE5\X7K5G9K0\MC900112690[1].wmf"/>
          <p:cNvPicPr>
            <a:picLocks noChangeAspect="1" noChangeArrowheads="1"/>
          </p:cNvPicPr>
          <p:nvPr/>
        </p:nvPicPr>
        <p:blipFill>
          <a:blip r:embed="rId2" cstate="print"/>
          <a:srcRect/>
          <a:stretch>
            <a:fillRect/>
          </a:stretch>
        </p:blipFill>
        <p:spPr bwMode="auto">
          <a:xfrm>
            <a:off x="1295400" y="1447800"/>
            <a:ext cx="839468" cy="478993"/>
          </a:xfrm>
          <a:prstGeom prst="rect">
            <a:avLst/>
          </a:prstGeom>
          <a:noFill/>
        </p:spPr>
      </p:pic>
      <p:pic>
        <p:nvPicPr>
          <p:cNvPr id="1027" name="Picture 3" descr="C:\Users\Becky\AppData\Local\Microsoft\Windows\Temporary Internet Files\Content.IE5\KF36MANC\MC900187775[1].wmf"/>
          <p:cNvPicPr>
            <a:picLocks noChangeAspect="1" noChangeArrowheads="1"/>
          </p:cNvPicPr>
          <p:nvPr/>
        </p:nvPicPr>
        <p:blipFill>
          <a:blip r:embed="rId3" cstate="print"/>
          <a:srcRect/>
          <a:stretch>
            <a:fillRect/>
          </a:stretch>
        </p:blipFill>
        <p:spPr bwMode="auto">
          <a:xfrm>
            <a:off x="4191000" y="1447800"/>
            <a:ext cx="609600" cy="755481"/>
          </a:xfrm>
          <a:prstGeom prst="rect">
            <a:avLst/>
          </a:prstGeom>
          <a:noFill/>
        </p:spPr>
      </p:pic>
      <p:pic>
        <p:nvPicPr>
          <p:cNvPr id="1028" name="Picture 4" descr="C:\Users\Becky\AppData\Local\Microsoft\Windows\Temporary Internet Files\Content.IE5\1H07ZH66\MC900246105[1].wmf"/>
          <p:cNvPicPr>
            <a:picLocks noChangeAspect="1" noChangeArrowheads="1"/>
          </p:cNvPicPr>
          <p:nvPr/>
        </p:nvPicPr>
        <p:blipFill>
          <a:blip r:embed="rId4" cstate="print"/>
          <a:srcRect/>
          <a:stretch>
            <a:fillRect/>
          </a:stretch>
        </p:blipFill>
        <p:spPr bwMode="auto">
          <a:xfrm>
            <a:off x="6553200" y="1600200"/>
            <a:ext cx="1192794" cy="65688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819400"/>
          <a:ext cx="8229600" cy="1112520"/>
        </p:xfrm>
        <a:graphic>
          <a:graphicData uri="http://schemas.openxmlformats.org/drawingml/2006/table">
            <a:tbl>
              <a:tblPr firstRow="1" bandRow="1">
                <a:tableStyleId>{5940675A-B579-460E-94D1-54222C63F5DA}</a:tableStyleId>
              </a:tblPr>
              <a:tblGrid>
                <a:gridCol w="2057400"/>
                <a:gridCol w="2057400"/>
                <a:gridCol w="2057400"/>
                <a:gridCol w="2057400"/>
              </a:tblGrid>
              <a:tr h="370840">
                <a:tc>
                  <a:txBody>
                    <a:bodyPr/>
                    <a:lstStyle/>
                    <a:p>
                      <a:r>
                        <a:rPr lang="en-US" dirty="0" smtClean="0">
                          <a:solidFill>
                            <a:schemeClr val="bg1"/>
                          </a:solidFill>
                        </a:rPr>
                        <a:t>large</a:t>
                      </a:r>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r>
              <a:tr h="370840">
                <a:tc>
                  <a:txBody>
                    <a:bodyPr/>
                    <a:lstStyle/>
                    <a:p>
                      <a:r>
                        <a:rPr lang="en-US" dirty="0" smtClean="0">
                          <a:solidFill>
                            <a:schemeClr val="bg1"/>
                          </a:solidFill>
                        </a:rPr>
                        <a:t>small</a:t>
                      </a:r>
                      <a:endParaRPr lang="en-US" dirty="0">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c>
                  <a:txBody>
                    <a:bodyPr/>
                    <a:lstStyle/>
                    <a:p>
                      <a:endParaRPr lang="en-US">
                        <a:solidFill>
                          <a:schemeClr val="bg1"/>
                        </a:solidFill>
                      </a:endParaRPr>
                    </a:p>
                  </a:txBody>
                  <a:tcPr/>
                </a:tc>
              </a:tr>
              <a:tr h="370840">
                <a:tc>
                  <a:txBody>
                    <a:bodyPr/>
                    <a:lstStyle/>
                    <a:p>
                      <a:endParaRPr lang="en-US" dirty="0">
                        <a:solidFill>
                          <a:schemeClr val="bg1"/>
                        </a:solidFill>
                      </a:endParaRPr>
                    </a:p>
                  </a:txBody>
                  <a:tcPr/>
                </a:tc>
                <a:tc>
                  <a:txBody>
                    <a:bodyPr/>
                    <a:lstStyle/>
                    <a:p>
                      <a:r>
                        <a:rPr lang="en-US" dirty="0" smtClean="0">
                          <a:solidFill>
                            <a:schemeClr val="bg1"/>
                          </a:solidFill>
                        </a:rPr>
                        <a:t>Red</a:t>
                      </a:r>
                      <a:endParaRPr lang="en-US" dirty="0">
                        <a:solidFill>
                          <a:schemeClr val="bg1"/>
                        </a:solidFill>
                      </a:endParaRPr>
                    </a:p>
                  </a:txBody>
                  <a:tcPr/>
                </a:tc>
                <a:tc>
                  <a:txBody>
                    <a:bodyPr/>
                    <a:lstStyle/>
                    <a:p>
                      <a:r>
                        <a:rPr lang="en-US" dirty="0" smtClean="0">
                          <a:solidFill>
                            <a:schemeClr val="bg1"/>
                          </a:solidFill>
                        </a:rPr>
                        <a:t>Green</a:t>
                      </a:r>
                      <a:endParaRPr lang="en-US" dirty="0">
                        <a:solidFill>
                          <a:schemeClr val="bg1"/>
                        </a:solidFill>
                      </a:endParaRPr>
                    </a:p>
                  </a:txBody>
                  <a:tcPr/>
                </a:tc>
                <a:tc>
                  <a:txBody>
                    <a:bodyPr/>
                    <a:lstStyle/>
                    <a:p>
                      <a:r>
                        <a:rPr lang="en-US" dirty="0" smtClean="0">
                          <a:solidFill>
                            <a:schemeClr val="bg1"/>
                          </a:solidFill>
                        </a:rPr>
                        <a:t>Yellow</a:t>
                      </a:r>
                      <a:endParaRPr lang="en-US" dirty="0">
                        <a:solidFill>
                          <a:schemeClr val="bg1"/>
                        </a:solidFill>
                      </a:endParaRPr>
                    </a:p>
                  </a:txBody>
                  <a:tcPr/>
                </a:tc>
              </a:tr>
            </a:tbl>
          </a:graphicData>
        </a:graphic>
      </p:graphicFrame>
      <p:sp>
        <p:nvSpPr>
          <p:cNvPr id="3" name="Title 2"/>
          <p:cNvSpPr>
            <a:spLocks noGrp="1"/>
          </p:cNvSpPr>
          <p:nvPr>
            <p:ph type="title"/>
          </p:nvPr>
        </p:nvSpPr>
        <p:spPr/>
        <p:txBody>
          <a:bodyPr>
            <a:normAutofit/>
          </a:bodyPr>
          <a:lstStyle/>
          <a:p>
            <a:pPr algn="ctr"/>
            <a:r>
              <a:rPr lang="en-US" sz="5400" dirty="0" smtClean="0">
                <a:solidFill>
                  <a:srgbClr val="FF0000"/>
                </a:solidFill>
              </a:rPr>
              <a:t>Data Collection, cont’d.</a:t>
            </a:r>
            <a:endParaRPr lang="en-US" sz="5400" dirty="0">
              <a:solidFill>
                <a:srgbClr val="FF0000"/>
              </a:solidFill>
            </a:endParaRPr>
          </a:p>
        </p:txBody>
      </p:sp>
      <p:sp>
        <p:nvSpPr>
          <p:cNvPr id="5" name="TextBox 4"/>
          <p:cNvSpPr txBox="1"/>
          <p:nvPr/>
        </p:nvSpPr>
        <p:spPr>
          <a:xfrm>
            <a:off x="3886200" y="2286000"/>
            <a:ext cx="1258614" cy="369332"/>
          </a:xfrm>
          <a:prstGeom prst="rect">
            <a:avLst/>
          </a:prstGeom>
          <a:noFill/>
        </p:spPr>
        <p:txBody>
          <a:bodyPr wrap="none" rtlCol="0">
            <a:spAutoFit/>
          </a:bodyPr>
          <a:lstStyle/>
          <a:p>
            <a:r>
              <a:rPr lang="en-US" dirty="0" smtClean="0">
                <a:solidFill>
                  <a:schemeClr val="bg1"/>
                </a:solidFill>
              </a:rPr>
              <a:t>Size Graph</a:t>
            </a:r>
            <a:endParaRPr lang="en-US" dirty="0">
              <a:solidFill>
                <a:schemeClr val="bg1"/>
              </a:solidFill>
            </a:endParaRPr>
          </a:p>
        </p:txBody>
      </p:sp>
      <p:pic>
        <p:nvPicPr>
          <p:cNvPr id="2050" name="Picture 2" descr="C:\Users\Becky\AppData\Local\Microsoft\Windows\Temporary Internet Files\Content.IE5\KF36MANC\MC900325588[1].wmf"/>
          <p:cNvPicPr>
            <a:picLocks noChangeAspect="1" noChangeArrowheads="1"/>
          </p:cNvPicPr>
          <p:nvPr/>
        </p:nvPicPr>
        <p:blipFill>
          <a:blip r:embed="rId2" cstate="print"/>
          <a:srcRect/>
          <a:stretch>
            <a:fillRect/>
          </a:stretch>
        </p:blipFill>
        <p:spPr bwMode="auto">
          <a:xfrm>
            <a:off x="4724400" y="4495800"/>
            <a:ext cx="1524000" cy="2093545"/>
          </a:xfrm>
          <a:prstGeom prst="rect">
            <a:avLst/>
          </a:prstGeom>
          <a:noFill/>
        </p:spPr>
      </p:pic>
      <p:pic>
        <p:nvPicPr>
          <p:cNvPr id="2051" name="Picture 3" descr="C:\Users\Becky\AppData\Local\Microsoft\Windows\Temporary Internet Files\Content.IE5\1H07ZH66\MC900325634[1].wmf"/>
          <p:cNvPicPr>
            <a:picLocks noChangeAspect="1" noChangeArrowheads="1"/>
          </p:cNvPicPr>
          <p:nvPr/>
        </p:nvPicPr>
        <p:blipFill>
          <a:blip r:embed="rId3" cstate="print"/>
          <a:srcRect/>
          <a:stretch>
            <a:fillRect/>
          </a:stretch>
        </p:blipFill>
        <p:spPr bwMode="auto">
          <a:xfrm>
            <a:off x="3200400" y="5334000"/>
            <a:ext cx="914400" cy="1087114"/>
          </a:xfrm>
          <a:prstGeom prst="rect">
            <a:avLst/>
          </a:prstGeom>
          <a:noFill/>
        </p:spPr>
      </p:pic>
      <p:sp>
        <p:nvSpPr>
          <p:cNvPr id="8" name="TextBox 7"/>
          <p:cNvSpPr txBox="1"/>
          <p:nvPr/>
        </p:nvSpPr>
        <p:spPr>
          <a:xfrm>
            <a:off x="2133600" y="4038600"/>
            <a:ext cx="5072799" cy="369332"/>
          </a:xfrm>
          <a:prstGeom prst="rect">
            <a:avLst/>
          </a:prstGeom>
          <a:noFill/>
        </p:spPr>
        <p:txBody>
          <a:bodyPr wrap="none" rtlCol="0">
            <a:spAutoFit/>
          </a:bodyPr>
          <a:lstStyle/>
          <a:p>
            <a:r>
              <a:rPr lang="en-US" dirty="0" smtClean="0"/>
              <a:t>*record the </a:t>
            </a:r>
            <a:r>
              <a:rPr lang="en-US" i="1" dirty="0" smtClean="0"/>
              <a:t>number</a:t>
            </a:r>
            <a:r>
              <a:rPr lang="en-US" dirty="0" smtClean="0"/>
              <a:t> of apples in the blank square.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0"/>
          <a:ext cx="7848600" cy="4648200"/>
        </p:xfrm>
        <a:graphic>
          <a:graphicData uri="http://schemas.openxmlformats.org/drawingml/2006/table">
            <a:tbl>
              <a:tblPr firstRow="1" bandRow="1">
                <a:tableStyleId>{5940675A-B579-460E-94D1-54222C63F5DA}</a:tableStyleId>
              </a:tblPr>
              <a:tblGrid>
                <a:gridCol w="3924300"/>
                <a:gridCol w="3924300"/>
              </a:tblGrid>
              <a:tr h="1162050">
                <a:tc>
                  <a:txBody>
                    <a:bodyPr/>
                    <a:lstStyle/>
                    <a:p>
                      <a:pPr algn="ctr"/>
                      <a:r>
                        <a:rPr lang="en-US" dirty="0" smtClean="0">
                          <a:solidFill>
                            <a:schemeClr val="bg1"/>
                          </a:solidFill>
                        </a:rPr>
                        <a:t>What</a:t>
                      </a:r>
                      <a:r>
                        <a:rPr lang="en-US" baseline="0" dirty="0" smtClean="0">
                          <a:solidFill>
                            <a:schemeClr val="bg1"/>
                          </a:solidFill>
                        </a:rPr>
                        <a:t> color apple?</a:t>
                      </a:r>
                      <a:endParaRPr lang="en-US" dirty="0">
                        <a:solidFill>
                          <a:schemeClr val="bg1"/>
                        </a:solidFill>
                      </a:endParaRPr>
                    </a:p>
                  </a:txBody>
                  <a:tcPr/>
                </a:tc>
                <a:tc>
                  <a:txBody>
                    <a:bodyPr/>
                    <a:lstStyle/>
                    <a:p>
                      <a:pPr algn="ctr"/>
                      <a:r>
                        <a:rPr lang="en-US" dirty="0" smtClean="0">
                          <a:solidFill>
                            <a:schemeClr val="bg1"/>
                          </a:solidFill>
                        </a:rPr>
                        <a:t>How</a:t>
                      </a:r>
                      <a:r>
                        <a:rPr lang="en-US" baseline="0" dirty="0" smtClean="0">
                          <a:solidFill>
                            <a:schemeClr val="bg1"/>
                          </a:solidFill>
                        </a:rPr>
                        <a:t> many seeds?</a:t>
                      </a:r>
                      <a:endParaRPr lang="en-US" dirty="0">
                        <a:solidFill>
                          <a:schemeClr val="bg1"/>
                        </a:solidFill>
                      </a:endParaRPr>
                    </a:p>
                  </a:txBody>
                  <a:tcPr/>
                </a:tc>
              </a:tr>
              <a:tr h="1162050">
                <a:tc>
                  <a:txBody>
                    <a:bodyPr/>
                    <a:lstStyle/>
                    <a:p>
                      <a:endParaRPr lang="en-US" dirty="0"/>
                    </a:p>
                  </a:txBody>
                  <a:tcPr/>
                </a:tc>
                <a:tc>
                  <a:txBody>
                    <a:bodyPr/>
                    <a:lstStyle/>
                    <a:p>
                      <a:endParaRPr lang="en-US"/>
                    </a:p>
                  </a:txBody>
                  <a:tcPr/>
                </a:tc>
              </a:tr>
              <a:tr h="1162050">
                <a:tc>
                  <a:txBody>
                    <a:bodyPr/>
                    <a:lstStyle/>
                    <a:p>
                      <a:endParaRPr lang="en-US"/>
                    </a:p>
                  </a:txBody>
                  <a:tcPr/>
                </a:tc>
                <a:tc>
                  <a:txBody>
                    <a:bodyPr/>
                    <a:lstStyle/>
                    <a:p>
                      <a:endParaRPr lang="en-US"/>
                    </a:p>
                  </a:txBody>
                  <a:tcPr/>
                </a:tc>
              </a:tr>
              <a:tr h="1162050">
                <a:tc>
                  <a:txBody>
                    <a:bodyPr/>
                    <a:lstStyle/>
                    <a:p>
                      <a:endParaRPr lang="en-US"/>
                    </a:p>
                  </a:txBody>
                  <a:tcPr/>
                </a:tc>
                <a:tc>
                  <a:txBody>
                    <a:bodyPr/>
                    <a:lstStyle/>
                    <a:p>
                      <a:endParaRPr lang="en-US" dirty="0"/>
                    </a:p>
                  </a:txBody>
                  <a:tcPr/>
                </a:tc>
              </a:tr>
            </a:tbl>
          </a:graphicData>
        </a:graphic>
      </p:graphicFrame>
      <p:sp>
        <p:nvSpPr>
          <p:cNvPr id="3" name="Title 2"/>
          <p:cNvSpPr>
            <a:spLocks noGrp="1"/>
          </p:cNvSpPr>
          <p:nvPr>
            <p:ph type="title"/>
          </p:nvPr>
        </p:nvSpPr>
        <p:spPr/>
        <p:txBody>
          <a:bodyPr>
            <a:normAutofit/>
          </a:bodyPr>
          <a:lstStyle/>
          <a:p>
            <a:pPr algn="ctr"/>
            <a:r>
              <a:rPr lang="en-US" sz="5400" dirty="0" smtClean="0">
                <a:solidFill>
                  <a:srgbClr val="FF0000"/>
                </a:solidFill>
              </a:rPr>
              <a:t>Data Collection, cont’d.</a:t>
            </a:r>
            <a:endParaRPr lang="en-US" sz="54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*Record answers in your journal.</a:t>
            </a:r>
          </a:p>
          <a:p>
            <a:pPr>
              <a:buNone/>
            </a:pPr>
            <a:r>
              <a:rPr lang="en-US" dirty="0" smtClean="0">
                <a:solidFill>
                  <a:schemeClr val="bg1"/>
                </a:solidFill>
              </a:rPr>
              <a:t>From your observations, which color apples did you have the most of?  The least?</a:t>
            </a:r>
          </a:p>
          <a:p>
            <a:pPr>
              <a:buNone/>
            </a:pPr>
            <a:r>
              <a:rPr lang="en-US" dirty="0" smtClean="0">
                <a:solidFill>
                  <a:schemeClr val="bg1"/>
                </a:solidFill>
              </a:rPr>
              <a:t>Which apples were the largest according to your chart?  The smallest?</a:t>
            </a:r>
          </a:p>
          <a:p>
            <a:pPr>
              <a:buNone/>
            </a:pPr>
            <a:r>
              <a:rPr lang="en-US" dirty="0" smtClean="0">
                <a:solidFill>
                  <a:schemeClr val="bg1"/>
                </a:solidFill>
              </a:rPr>
              <a:t>Which apples had the most seeds according to your chart?</a:t>
            </a:r>
            <a:r>
              <a:rPr lang="en-US" dirty="0" smtClean="0">
                <a:solidFill>
                  <a:schemeClr val="bg1"/>
                </a:solidFill>
              </a:rPr>
              <a:t> </a:t>
            </a:r>
            <a:r>
              <a:rPr lang="en-US" dirty="0" smtClean="0">
                <a:solidFill>
                  <a:schemeClr val="bg1"/>
                </a:solidFill>
              </a:rPr>
              <a:t> The least?</a:t>
            </a:r>
          </a:p>
          <a:p>
            <a:pPr>
              <a:buNone/>
            </a:pPr>
            <a:r>
              <a:rPr lang="en-US" dirty="0" smtClean="0">
                <a:solidFill>
                  <a:schemeClr val="bg1"/>
                </a:solidFill>
              </a:rPr>
              <a:t>Is there a connection between the size of the apple and the amount of seeds found?  What are your observations? </a:t>
            </a:r>
          </a:p>
        </p:txBody>
      </p:sp>
      <p:sp>
        <p:nvSpPr>
          <p:cNvPr id="3" name="Title 2"/>
          <p:cNvSpPr>
            <a:spLocks noGrp="1"/>
          </p:cNvSpPr>
          <p:nvPr>
            <p:ph type="title"/>
          </p:nvPr>
        </p:nvSpPr>
        <p:spPr/>
        <p:txBody>
          <a:bodyPr>
            <a:normAutofit/>
          </a:bodyPr>
          <a:lstStyle/>
          <a:p>
            <a:pPr algn="ctr"/>
            <a:r>
              <a:rPr lang="en-US" sz="5400" dirty="0" smtClean="0">
                <a:solidFill>
                  <a:srgbClr val="FF0000"/>
                </a:solidFill>
              </a:rPr>
              <a:t>Questions</a:t>
            </a:r>
            <a:endParaRPr lang="en-US" sz="5400" dirty="0">
              <a:solidFill>
                <a:srgbClr val="FF0000"/>
              </a:solidFill>
            </a:endParaRPr>
          </a:p>
        </p:txBody>
      </p:sp>
      <p:pic>
        <p:nvPicPr>
          <p:cNvPr id="3074" name="Picture 2" descr="C:\Users\Becky\AppData\Local\Microsoft\Windows\Temporary Internet Files\Content.IE5\KF36MANC\MC900434859[1].png"/>
          <p:cNvPicPr>
            <a:picLocks noChangeAspect="1" noChangeArrowheads="1"/>
          </p:cNvPicPr>
          <p:nvPr/>
        </p:nvPicPr>
        <p:blipFill>
          <a:blip r:embed="rId2" cstate="print"/>
          <a:srcRect/>
          <a:stretch>
            <a:fillRect/>
          </a:stretch>
        </p:blipFill>
        <p:spPr bwMode="auto">
          <a:xfrm>
            <a:off x="7620000" y="304800"/>
            <a:ext cx="933450" cy="933450"/>
          </a:xfrm>
          <a:prstGeom prst="rect">
            <a:avLst/>
          </a:prstGeom>
          <a:noFill/>
        </p:spPr>
      </p:pic>
      <p:pic>
        <p:nvPicPr>
          <p:cNvPr id="3075" name="Picture 3" descr="C:\Users\Becky\AppData\Local\Microsoft\Windows\Temporary Internet Files\Content.IE5\KF36MANC\MC900434859[1].png"/>
          <p:cNvPicPr>
            <a:picLocks noChangeAspect="1" noChangeArrowheads="1"/>
          </p:cNvPicPr>
          <p:nvPr/>
        </p:nvPicPr>
        <p:blipFill>
          <a:blip r:embed="rId2" cstate="print"/>
          <a:srcRect/>
          <a:stretch>
            <a:fillRect/>
          </a:stretch>
        </p:blipFill>
        <p:spPr bwMode="auto">
          <a:xfrm>
            <a:off x="457200" y="381000"/>
            <a:ext cx="857250" cy="8572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Today we learned many new things about apples.  We learned how many different types of food can come from apples.  We also investigated apples and their color, size, and seeds.  As we discovered in our lesson, there are many different types of apples as well as many different shapes and sizes.  Not all apples are the same, nor do they taste the same!  The next time you cut open an apple, look to see how many seeds it has!</a:t>
            </a:r>
            <a:endParaRPr lang="en-US" dirty="0"/>
          </a:p>
        </p:txBody>
      </p:sp>
      <p:sp>
        <p:nvSpPr>
          <p:cNvPr id="3" name="Title 2"/>
          <p:cNvSpPr>
            <a:spLocks noGrp="1"/>
          </p:cNvSpPr>
          <p:nvPr>
            <p:ph type="title"/>
          </p:nvPr>
        </p:nvSpPr>
        <p:spPr/>
        <p:txBody>
          <a:bodyPr>
            <a:normAutofit/>
          </a:bodyPr>
          <a:lstStyle/>
          <a:p>
            <a:pPr algn="ctr"/>
            <a:r>
              <a:rPr lang="en-US" sz="5400" dirty="0" smtClean="0">
                <a:solidFill>
                  <a:srgbClr val="FF0000"/>
                </a:solidFill>
              </a:rPr>
              <a:t>Closure</a:t>
            </a:r>
            <a:endParaRPr lang="en-US" sz="54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In their notebooks/journals, students will answer questions from the lesson with 100% accuracy using the graphs and information found.</a:t>
            </a:r>
          </a:p>
          <a:p>
            <a:pPr>
              <a:buNone/>
            </a:pPr>
            <a:endParaRPr lang="en-US" dirty="0" smtClean="0"/>
          </a:p>
          <a:p>
            <a:pPr>
              <a:buNone/>
            </a:pPr>
            <a:r>
              <a:rPr lang="en-US" dirty="0" smtClean="0"/>
              <a:t>Students will receive points for participation. </a:t>
            </a:r>
            <a:endParaRPr lang="en-US" dirty="0"/>
          </a:p>
        </p:txBody>
      </p:sp>
      <p:sp>
        <p:nvSpPr>
          <p:cNvPr id="3" name="Title 2"/>
          <p:cNvSpPr>
            <a:spLocks noGrp="1"/>
          </p:cNvSpPr>
          <p:nvPr>
            <p:ph type="title"/>
          </p:nvPr>
        </p:nvSpPr>
        <p:spPr/>
        <p:txBody>
          <a:bodyPr>
            <a:normAutofit/>
          </a:bodyPr>
          <a:lstStyle/>
          <a:p>
            <a:pPr algn="ctr"/>
            <a:r>
              <a:rPr lang="en-US" sz="5400" dirty="0" smtClean="0">
                <a:solidFill>
                  <a:srgbClr val="FF0000"/>
                </a:solidFill>
              </a:rPr>
              <a:t>Appraisal	</a:t>
            </a:r>
            <a:endParaRPr lang="en-US" sz="5400" dirty="0">
              <a:solidFill>
                <a:srgbClr val="FF0000"/>
              </a:solidFill>
            </a:endParaRPr>
          </a:p>
        </p:txBody>
      </p:sp>
      <p:pic>
        <p:nvPicPr>
          <p:cNvPr id="4099" name="Picture 3" descr="C:\Users\Becky\AppData\Local\Microsoft\Windows\Temporary Internet Files\Content.IE5\X7K5G9K0\MC900436911[1].png"/>
          <p:cNvPicPr>
            <a:picLocks noChangeAspect="1" noChangeArrowheads="1"/>
          </p:cNvPicPr>
          <p:nvPr/>
        </p:nvPicPr>
        <p:blipFill>
          <a:blip r:embed="rId2" cstate="print"/>
          <a:srcRect/>
          <a:stretch>
            <a:fillRect/>
          </a:stretch>
        </p:blipFill>
        <p:spPr bwMode="auto">
          <a:xfrm>
            <a:off x="3505200" y="4495800"/>
            <a:ext cx="1714500" cy="1714500"/>
          </a:xfrm>
          <a:prstGeom prst="rect">
            <a:avLst/>
          </a:prstGeom>
          <a:noFill/>
        </p:spPr>
      </p:pic>
      <p:pic>
        <p:nvPicPr>
          <p:cNvPr id="4100" name="Picture 4" descr="C:\Users\Becky\AppData\Local\Microsoft\Windows\Temporary Internet Files\Content.IE5\X7K5G9K0\MC900434665[1].wmf"/>
          <p:cNvPicPr>
            <a:picLocks noChangeAspect="1" noChangeArrowheads="1"/>
          </p:cNvPicPr>
          <p:nvPr/>
        </p:nvPicPr>
        <p:blipFill>
          <a:blip r:embed="rId3" cstate="print"/>
          <a:srcRect/>
          <a:stretch>
            <a:fillRect/>
          </a:stretch>
        </p:blipFill>
        <p:spPr bwMode="auto">
          <a:xfrm>
            <a:off x="4267200" y="5181600"/>
            <a:ext cx="382588" cy="352087"/>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62200"/>
            <a:ext cx="8229600" cy="2743200"/>
          </a:xfrm>
        </p:spPr>
        <p:txBody>
          <a:bodyPr/>
          <a:lstStyle/>
          <a:p>
            <a:r>
              <a:rPr lang="en-US" dirty="0" smtClean="0"/>
              <a:t>www.lessonplanet.com</a:t>
            </a:r>
          </a:p>
          <a:p>
            <a:r>
              <a:rPr lang="en-US" dirty="0" smtClean="0"/>
              <a:t>http://</a:t>
            </a:r>
            <a:r>
              <a:rPr lang="en-US" dirty="0" smtClean="0"/>
              <a:t>www.floridastandards.org/Standards/FLStandardSearch.aspx</a:t>
            </a:r>
          </a:p>
          <a:p>
            <a:r>
              <a:rPr lang="en-US" dirty="0" smtClean="0"/>
              <a:t>www.youtube.com</a:t>
            </a:r>
          </a:p>
          <a:p>
            <a:r>
              <a:rPr lang="en-US" dirty="0" smtClean="0"/>
              <a:t>www.scholastic.com</a:t>
            </a:r>
            <a:endParaRPr lang="en-US" dirty="0"/>
          </a:p>
        </p:txBody>
      </p:sp>
      <p:sp>
        <p:nvSpPr>
          <p:cNvPr id="3" name="Title 2"/>
          <p:cNvSpPr>
            <a:spLocks noGrp="1"/>
          </p:cNvSpPr>
          <p:nvPr>
            <p:ph type="title"/>
          </p:nvPr>
        </p:nvSpPr>
        <p:spPr/>
        <p:txBody>
          <a:bodyPr>
            <a:normAutofit/>
          </a:bodyPr>
          <a:lstStyle/>
          <a:p>
            <a:pPr algn="ctr"/>
            <a:r>
              <a:rPr lang="en-US" sz="5400" dirty="0" smtClean="0">
                <a:solidFill>
                  <a:srgbClr val="FF0000"/>
                </a:solidFill>
              </a:rPr>
              <a:t>References:</a:t>
            </a:r>
            <a:endParaRPr lang="en-US" sz="5400" dirty="0">
              <a:solidFill>
                <a:srgbClr val="FF0000"/>
              </a:solidFill>
            </a:endParaRPr>
          </a:p>
        </p:txBody>
      </p:sp>
      <p:pic>
        <p:nvPicPr>
          <p:cNvPr id="5122" name="Picture 2" descr="C:\Program Files (x86)\Microsoft Office\MEDIA\CAGCAT10\j0195384.wmf"/>
          <p:cNvPicPr>
            <a:picLocks noChangeAspect="1" noChangeArrowheads="1"/>
          </p:cNvPicPr>
          <p:nvPr/>
        </p:nvPicPr>
        <p:blipFill>
          <a:blip r:embed="rId2" cstate="print"/>
          <a:srcRect/>
          <a:stretch>
            <a:fillRect/>
          </a:stretch>
        </p:blipFill>
        <p:spPr bwMode="auto">
          <a:xfrm>
            <a:off x="4038600" y="5181600"/>
            <a:ext cx="1050341" cy="107226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3505200"/>
          </a:xfrm>
        </p:spPr>
        <p:txBody>
          <a:bodyPr/>
          <a:lstStyle/>
          <a:p>
            <a:r>
              <a:rPr lang="en-US" dirty="0" smtClean="0"/>
              <a:t>Logical/Mathematical: graphing and recording frequency.  </a:t>
            </a:r>
          </a:p>
          <a:p>
            <a:r>
              <a:rPr lang="en-US" dirty="0" smtClean="0"/>
              <a:t>Spatial: visualizing the apples and extracting the seeds from inside the apple.</a:t>
            </a:r>
          </a:p>
          <a:p>
            <a:r>
              <a:rPr lang="en-US" dirty="0" smtClean="0"/>
              <a:t>Spatial:  making comparisons. </a:t>
            </a:r>
          </a:p>
          <a:p>
            <a:r>
              <a:rPr lang="en-US" dirty="0" smtClean="0"/>
              <a:t>Interpersonal:  working as a group.</a:t>
            </a:r>
          </a:p>
          <a:p>
            <a:endParaRPr lang="en-US" dirty="0" smtClean="0"/>
          </a:p>
        </p:txBody>
      </p:sp>
      <p:sp>
        <p:nvSpPr>
          <p:cNvPr id="3" name="Title 2"/>
          <p:cNvSpPr>
            <a:spLocks noGrp="1"/>
          </p:cNvSpPr>
          <p:nvPr>
            <p:ph type="title"/>
          </p:nvPr>
        </p:nvSpPr>
        <p:spPr/>
        <p:txBody>
          <a:bodyPr>
            <a:normAutofit/>
          </a:bodyPr>
          <a:lstStyle/>
          <a:p>
            <a:pPr algn="ctr"/>
            <a:r>
              <a:rPr lang="en-US" sz="5400" dirty="0" smtClean="0">
                <a:solidFill>
                  <a:srgbClr val="FF0000"/>
                </a:solidFill>
              </a:rPr>
              <a:t>Intelligences: </a:t>
            </a:r>
            <a:endParaRPr lang="en-US" sz="5400" dirty="0">
              <a:solidFill>
                <a:srgbClr val="FF0000"/>
              </a:solidFill>
            </a:endParaRPr>
          </a:p>
        </p:txBody>
      </p:sp>
      <p:pic>
        <p:nvPicPr>
          <p:cNvPr id="6146" name="Picture 2" descr="http://classroomchoreography.files.wordpress.com/2010/05/multiple-intelligences.jpg"/>
          <p:cNvPicPr>
            <a:picLocks noChangeAspect="1" noChangeArrowheads="1"/>
          </p:cNvPicPr>
          <p:nvPr/>
        </p:nvPicPr>
        <p:blipFill>
          <a:blip r:embed="rId2" cstate="print"/>
          <a:srcRect/>
          <a:stretch>
            <a:fillRect/>
          </a:stretch>
        </p:blipFill>
        <p:spPr bwMode="auto">
          <a:xfrm>
            <a:off x="5867400" y="2971492"/>
            <a:ext cx="2743200" cy="343038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2971800"/>
          </a:xfrm>
        </p:spPr>
        <p:txBody>
          <a:bodyPr>
            <a:normAutofit/>
          </a:bodyPr>
          <a:lstStyle/>
          <a:p>
            <a:pPr>
              <a:buNone/>
            </a:pPr>
            <a:r>
              <a:rPr lang="en-US" sz="3200" dirty="0" smtClean="0"/>
              <a:t>The purpose of this lesson is for students to learn in detail what the characteristics of the apple are.  They will learn how to graph information and conduct a frequency chart from the graph.</a:t>
            </a:r>
            <a:endParaRPr lang="en-US" sz="3200" dirty="0"/>
          </a:p>
        </p:txBody>
      </p:sp>
      <p:sp>
        <p:nvSpPr>
          <p:cNvPr id="3" name="Title 2"/>
          <p:cNvSpPr>
            <a:spLocks noGrp="1"/>
          </p:cNvSpPr>
          <p:nvPr>
            <p:ph type="title"/>
          </p:nvPr>
        </p:nvSpPr>
        <p:spPr/>
        <p:txBody>
          <a:bodyPr>
            <a:normAutofit/>
          </a:bodyPr>
          <a:lstStyle/>
          <a:p>
            <a:pPr algn="ctr"/>
            <a:r>
              <a:rPr lang="en-US" sz="5400" dirty="0" smtClean="0">
                <a:solidFill>
                  <a:srgbClr val="FF0000"/>
                </a:solidFill>
              </a:rPr>
              <a:t>Purpose</a:t>
            </a:r>
            <a:endParaRPr lang="en-US" sz="5400" dirty="0">
              <a:solidFill>
                <a:srgbClr val="FF0000"/>
              </a:solidFill>
            </a:endParaRPr>
          </a:p>
        </p:txBody>
      </p:sp>
      <p:pic>
        <p:nvPicPr>
          <p:cNvPr id="2051" name="Picture 3" descr="C:\Users\Becky\AppData\Local\Microsoft\Windows\Temporary Internet Files\Content.IE5\X7K5G9K0\MC900329121[1].wmf"/>
          <p:cNvPicPr>
            <a:picLocks noChangeAspect="1" noChangeArrowheads="1"/>
          </p:cNvPicPr>
          <p:nvPr/>
        </p:nvPicPr>
        <p:blipFill>
          <a:blip r:embed="rId2" cstate="print"/>
          <a:srcRect/>
          <a:stretch>
            <a:fillRect/>
          </a:stretch>
        </p:blipFill>
        <p:spPr bwMode="auto">
          <a:xfrm>
            <a:off x="3505200" y="4800600"/>
            <a:ext cx="1816729" cy="123730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86000"/>
            <a:ext cx="8229600" cy="3886200"/>
          </a:xfrm>
        </p:spPr>
        <p:txBody>
          <a:bodyPr>
            <a:normAutofit fontScale="92500" lnSpcReduction="20000"/>
          </a:bodyPr>
          <a:lstStyle/>
          <a:p>
            <a:pPr>
              <a:buNone/>
            </a:pPr>
            <a:r>
              <a:rPr lang="en-US" sz="3200" dirty="0" smtClean="0"/>
              <a:t>SC.3.N.1.3: Keep records as appropriate, such as pictorial, written, or simple charts and graphs, of investigations conducted. </a:t>
            </a:r>
          </a:p>
          <a:p>
            <a:pPr>
              <a:buNone/>
            </a:pPr>
            <a:endParaRPr lang="en-US" sz="3200" dirty="0" smtClean="0"/>
          </a:p>
          <a:p>
            <a:pPr>
              <a:buNone/>
            </a:pPr>
            <a:r>
              <a:rPr lang="en-US" sz="3200" dirty="0" smtClean="0"/>
              <a:t>MA.3.S.7.1: Construct and analyze frequency tables, bar graphs, pictographs, and line plots from data, including data collected through observations, surveys, and experiments. </a:t>
            </a:r>
            <a:r>
              <a:rPr lang="en-US" dirty="0" smtClean="0"/>
              <a:t/>
            </a:r>
            <a:br>
              <a:rPr lang="en-US" dirty="0" smtClean="0"/>
            </a:br>
            <a:r>
              <a:rPr lang="en-US" dirty="0" smtClean="0"/>
              <a:t> </a:t>
            </a:r>
            <a:br>
              <a:rPr lang="en-US" dirty="0" smtClean="0"/>
            </a:br>
            <a:endParaRPr lang="en-US" dirty="0"/>
          </a:p>
        </p:txBody>
      </p:sp>
      <p:sp>
        <p:nvSpPr>
          <p:cNvPr id="3" name="Title 2"/>
          <p:cNvSpPr>
            <a:spLocks noGrp="1"/>
          </p:cNvSpPr>
          <p:nvPr>
            <p:ph type="title"/>
          </p:nvPr>
        </p:nvSpPr>
        <p:spPr>
          <a:xfrm>
            <a:off x="457200" y="533400"/>
            <a:ext cx="8229600" cy="1219200"/>
          </a:xfrm>
        </p:spPr>
        <p:txBody>
          <a:bodyPr>
            <a:normAutofit/>
          </a:bodyPr>
          <a:lstStyle/>
          <a:p>
            <a:pPr algn="ctr"/>
            <a:r>
              <a:rPr lang="en-US" sz="5400" dirty="0" smtClean="0">
                <a:solidFill>
                  <a:srgbClr val="FF0000"/>
                </a:solidFill>
              </a:rPr>
              <a:t>Sunshine State Standards</a:t>
            </a:r>
            <a:endParaRPr lang="en-US" sz="54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514600"/>
            <a:ext cx="8229600" cy="4038600"/>
          </a:xfrm>
        </p:spPr>
        <p:txBody>
          <a:bodyPr>
            <a:normAutofit/>
          </a:bodyPr>
          <a:lstStyle/>
          <a:p>
            <a:pPr>
              <a:buNone/>
            </a:pPr>
            <a:r>
              <a:rPr lang="en-US" sz="3600" dirty="0" smtClean="0"/>
              <a:t>Students will use different types of apples (different shapes, sizes, and colors) that have been cut open to chart things such as the amount of seeds, the color , and the texture of the inside of the apple.  They will then compare the findings with each apple they observe.  </a:t>
            </a:r>
            <a:endParaRPr lang="en-US" sz="3600" dirty="0"/>
          </a:p>
        </p:txBody>
      </p:sp>
      <p:sp>
        <p:nvSpPr>
          <p:cNvPr id="3" name="Title 2"/>
          <p:cNvSpPr>
            <a:spLocks noGrp="1"/>
          </p:cNvSpPr>
          <p:nvPr>
            <p:ph type="title"/>
          </p:nvPr>
        </p:nvSpPr>
        <p:spPr/>
        <p:txBody>
          <a:bodyPr>
            <a:normAutofit/>
          </a:bodyPr>
          <a:lstStyle/>
          <a:p>
            <a:pPr algn="ctr"/>
            <a:r>
              <a:rPr lang="en-US" sz="5400" dirty="0" smtClean="0">
                <a:solidFill>
                  <a:srgbClr val="FF0000"/>
                </a:solidFill>
              </a:rPr>
              <a:t>Grade Level Expectations</a:t>
            </a:r>
            <a:endParaRPr lang="en-US" sz="5400" dirty="0">
              <a:solidFill>
                <a:srgbClr val="FF0000"/>
              </a:solidFill>
            </a:endParaRPr>
          </a:p>
        </p:txBody>
      </p:sp>
      <p:pic>
        <p:nvPicPr>
          <p:cNvPr id="3074" name="Picture 2" descr="C:\Users\Becky\AppData\Local\Microsoft\Windows\Temporary Internet Files\Content.IE5\1H07ZH66\MC900013316[1].wmf"/>
          <p:cNvPicPr>
            <a:picLocks noChangeAspect="1" noChangeArrowheads="1"/>
          </p:cNvPicPr>
          <p:nvPr/>
        </p:nvPicPr>
        <p:blipFill>
          <a:blip r:embed="rId2" cstate="print"/>
          <a:srcRect/>
          <a:stretch>
            <a:fillRect/>
          </a:stretch>
        </p:blipFill>
        <p:spPr bwMode="auto">
          <a:xfrm>
            <a:off x="3810000" y="1371600"/>
            <a:ext cx="1463954" cy="11192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962400"/>
          </a:xfrm>
        </p:spPr>
        <p:txBody>
          <a:bodyPr>
            <a:normAutofit/>
          </a:bodyPr>
          <a:lstStyle/>
          <a:p>
            <a:r>
              <a:rPr lang="en-US" sz="3200" dirty="0" smtClean="0"/>
              <a:t>Given several apples (cut open by the teacher) the student will graph comparisons (seeds, color, and texture) with 100% accuracy.</a:t>
            </a:r>
          </a:p>
          <a:p>
            <a:r>
              <a:rPr lang="en-US" sz="3200" dirty="0" smtClean="0"/>
              <a:t>Given a graph of the apples, the student will conduct a frequency chart of the different characteristics with 100% accuracy.</a:t>
            </a:r>
            <a:endParaRPr lang="en-US" sz="3200" dirty="0"/>
          </a:p>
        </p:txBody>
      </p:sp>
      <p:sp>
        <p:nvSpPr>
          <p:cNvPr id="3" name="Title 2"/>
          <p:cNvSpPr>
            <a:spLocks noGrp="1"/>
          </p:cNvSpPr>
          <p:nvPr>
            <p:ph type="title"/>
          </p:nvPr>
        </p:nvSpPr>
        <p:spPr>
          <a:xfrm>
            <a:off x="457200" y="304800"/>
            <a:ext cx="8229600" cy="1219200"/>
          </a:xfrm>
        </p:spPr>
        <p:txBody>
          <a:bodyPr>
            <a:normAutofit/>
          </a:bodyPr>
          <a:lstStyle/>
          <a:p>
            <a:pPr algn="ctr"/>
            <a:r>
              <a:rPr lang="en-US" sz="5400" dirty="0" smtClean="0">
                <a:solidFill>
                  <a:srgbClr val="FF0000"/>
                </a:solidFill>
              </a:rPr>
              <a:t>Performance Objective</a:t>
            </a:r>
            <a:endParaRPr lang="en-US" sz="54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Apples of different size, shape, and color</a:t>
            </a:r>
          </a:p>
          <a:p>
            <a:r>
              <a:rPr lang="en-US" dirty="0" smtClean="0"/>
              <a:t>Tweezers or other object to extract seeds</a:t>
            </a:r>
          </a:p>
          <a:p>
            <a:r>
              <a:rPr lang="en-US" dirty="0" smtClean="0"/>
              <a:t>Notebooks</a:t>
            </a:r>
          </a:p>
          <a:p>
            <a:r>
              <a:rPr lang="en-US" dirty="0" smtClean="0"/>
              <a:t>Pencil</a:t>
            </a:r>
          </a:p>
          <a:p>
            <a:r>
              <a:rPr lang="en-US" dirty="0" smtClean="0"/>
              <a:t>Graph provided by teacher</a:t>
            </a:r>
          </a:p>
          <a:p>
            <a:r>
              <a:rPr lang="en-US" dirty="0" smtClean="0"/>
              <a:t>Frequency chart provided by teacher</a:t>
            </a:r>
          </a:p>
        </p:txBody>
      </p:sp>
      <p:sp>
        <p:nvSpPr>
          <p:cNvPr id="3" name="Title 2"/>
          <p:cNvSpPr>
            <a:spLocks noGrp="1"/>
          </p:cNvSpPr>
          <p:nvPr>
            <p:ph type="title"/>
          </p:nvPr>
        </p:nvSpPr>
        <p:spPr/>
        <p:txBody>
          <a:bodyPr>
            <a:normAutofit/>
          </a:bodyPr>
          <a:lstStyle/>
          <a:p>
            <a:pPr algn="ctr"/>
            <a:r>
              <a:rPr lang="en-US" sz="5400" dirty="0" smtClean="0">
                <a:solidFill>
                  <a:srgbClr val="FF0000"/>
                </a:solidFill>
              </a:rPr>
              <a:t>Materials</a:t>
            </a:r>
            <a:endParaRPr lang="en-US" sz="5400" dirty="0">
              <a:solidFill>
                <a:srgbClr val="FF0000"/>
              </a:solidFill>
            </a:endParaRPr>
          </a:p>
        </p:txBody>
      </p:sp>
      <p:pic>
        <p:nvPicPr>
          <p:cNvPr id="4101" name="Picture 5" descr="C:\Users\Becky\AppData\Local\Microsoft\Windows\Temporary Internet Files\Content.IE5\KF36MANC\MC900325588[1].wmf"/>
          <p:cNvPicPr>
            <a:picLocks noChangeAspect="1" noChangeArrowheads="1"/>
          </p:cNvPicPr>
          <p:nvPr/>
        </p:nvPicPr>
        <p:blipFill>
          <a:blip r:embed="rId2" cstate="print"/>
          <a:srcRect/>
          <a:stretch>
            <a:fillRect/>
          </a:stretch>
        </p:blipFill>
        <p:spPr bwMode="auto">
          <a:xfrm>
            <a:off x="457200" y="4495800"/>
            <a:ext cx="1335938" cy="1835201"/>
          </a:xfrm>
          <a:prstGeom prst="rect">
            <a:avLst/>
          </a:prstGeom>
          <a:noFill/>
        </p:spPr>
      </p:pic>
      <p:pic>
        <p:nvPicPr>
          <p:cNvPr id="4103" name="Picture 7" descr="C:\Users\Becky\AppData\Local\Microsoft\Windows\Temporary Internet Files\Content.IE5\KF36MANC\MC900325514[1].wmf"/>
          <p:cNvPicPr>
            <a:picLocks noChangeAspect="1" noChangeArrowheads="1"/>
          </p:cNvPicPr>
          <p:nvPr/>
        </p:nvPicPr>
        <p:blipFill>
          <a:blip r:embed="rId3" cstate="print"/>
          <a:srcRect/>
          <a:stretch>
            <a:fillRect/>
          </a:stretch>
        </p:blipFill>
        <p:spPr bwMode="auto">
          <a:xfrm>
            <a:off x="2438400" y="4876800"/>
            <a:ext cx="1818742" cy="1378001"/>
          </a:xfrm>
          <a:prstGeom prst="rect">
            <a:avLst/>
          </a:prstGeom>
          <a:noFill/>
        </p:spPr>
      </p:pic>
      <p:pic>
        <p:nvPicPr>
          <p:cNvPr id="4104" name="Picture 8" descr="C:\Users\Becky\AppData\Local\Microsoft\Windows\Temporary Internet Files\Content.IE5\ZOV3P39C\MC900352213[1].wmf"/>
          <p:cNvPicPr>
            <a:picLocks noChangeAspect="1" noChangeArrowheads="1"/>
          </p:cNvPicPr>
          <p:nvPr/>
        </p:nvPicPr>
        <p:blipFill>
          <a:blip r:embed="rId4" cstate="print"/>
          <a:srcRect/>
          <a:stretch>
            <a:fillRect/>
          </a:stretch>
        </p:blipFill>
        <p:spPr bwMode="auto">
          <a:xfrm>
            <a:off x="4648200" y="4648200"/>
            <a:ext cx="1789568" cy="1641695"/>
          </a:xfrm>
          <a:prstGeom prst="rect">
            <a:avLst/>
          </a:prstGeom>
          <a:noFill/>
        </p:spPr>
      </p:pic>
      <p:pic>
        <p:nvPicPr>
          <p:cNvPr id="4106" name="Picture 10" descr="C:\Users\Becky\AppData\Local\Microsoft\Windows\Temporary Internet Files\Content.IE5\1H07ZH66\MC900056297[1].wmf"/>
          <p:cNvPicPr>
            <a:picLocks noChangeAspect="1" noChangeArrowheads="1"/>
          </p:cNvPicPr>
          <p:nvPr/>
        </p:nvPicPr>
        <p:blipFill>
          <a:blip r:embed="rId5" cstate="print"/>
          <a:srcRect/>
          <a:stretch>
            <a:fillRect/>
          </a:stretch>
        </p:blipFill>
        <p:spPr bwMode="auto">
          <a:xfrm>
            <a:off x="6781800" y="4419600"/>
            <a:ext cx="1827886" cy="175096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4000" dirty="0" smtClean="0"/>
              <a:t>Students will watch the video about the different types of apples.</a:t>
            </a:r>
          </a:p>
          <a:p>
            <a:pPr>
              <a:buNone/>
            </a:pPr>
            <a:r>
              <a:rPr lang="en-US" sz="4000" dirty="0" smtClean="0">
                <a:solidFill>
                  <a:schemeClr val="accent2">
                    <a:lumMod val="75000"/>
                  </a:schemeClr>
                </a:solidFill>
              </a:rPr>
              <a:t>http://www.youtube.com/watch?v=U5wkPiBcc_4&amp;feature=related</a:t>
            </a:r>
          </a:p>
          <a:p>
            <a:endParaRPr lang="en-US" dirty="0" smtClean="0">
              <a:solidFill>
                <a:schemeClr val="accent2">
                  <a:lumMod val="75000"/>
                </a:schemeClr>
              </a:solidFill>
            </a:endParaRPr>
          </a:p>
          <a:p>
            <a:pPr>
              <a:buNone/>
            </a:pPr>
            <a:endParaRPr lang="en-US" dirty="0"/>
          </a:p>
        </p:txBody>
      </p:sp>
      <p:sp>
        <p:nvSpPr>
          <p:cNvPr id="3" name="Title 2"/>
          <p:cNvSpPr>
            <a:spLocks noGrp="1"/>
          </p:cNvSpPr>
          <p:nvPr>
            <p:ph type="title"/>
          </p:nvPr>
        </p:nvSpPr>
        <p:spPr/>
        <p:txBody>
          <a:bodyPr>
            <a:normAutofit/>
          </a:bodyPr>
          <a:lstStyle/>
          <a:p>
            <a:pPr algn="ctr"/>
            <a:r>
              <a:rPr lang="en-US" sz="5400" dirty="0" smtClean="0">
                <a:solidFill>
                  <a:srgbClr val="FF0000"/>
                </a:solidFill>
              </a:rPr>
              <a:t>Motivation</a:t>
            </a:r>
            <a:endParaRPr lang="en-US" sz="54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1800" dirty="0" smtClean="0"/>
              <a:t>Did you know that there are many different types of apples?   We use apples for many different things.  Can you name some of the things that apples are used for?  Food, good!  What kind of food can you make with apples?  All apples are different.  They may have a different shape or a different color.  Do all apples have the same amount of seeds inside?  We are going to take these apples and find out how many seeds they have.  We are also going to look at the different colors and textures of the apples.  What is the white part of the inside of the apple called?  The Flesh.</a:t>
            </a:r>
          </a:p>
          <a:p>
            <a:pPr>
              <a:buNone/>
            </a:pPr>
            <a:r>
              <a:rPr lang="en-US" sz="1800" dirty="0" smtClean="0"/>
              <a:t>Read:  </a:t>
            </a:r>
            <a:r>
              <a:rPr lang="en-US" sz="1800" i="1" dirty="0" smtClean="0"/>
              <a:t>Apples Here!</a:t>
            </a:r>
          </a:p>
          <a:p>
            <a:pPr>
              <a:buNone/>
            </a:pPr>
            <a:r>
              <a:rPr lang="en-US" sz="1800" dirty="0" smtClean="0"/>
              <a:t>By:  Will Hubbell</a:t>
            </a:r>
          </a:p>
          <a:p>
            <a:pPr>
              <a:buNone/>
            </a:pPr>
            <a:r>
              <a:rPr lang="en-US" sz="1800" dirty="0" smtClean="0"/>
              <a:t>We are going to begin our lesson to see WHAT’S INSIDE?  Each table is going to be a group and work together.</a:t>
            </a:r>
            <a:endParaRPr lang="en-US" sz="1800" dirty="0"/>
          </a:p>
        </p:txBody>
      </p:sp>
      <p:sp>
        <p:nvSpPr>
          <p:cNvPr id="3" name="Title 2"/>
          <p:cNvSpPr>
            <a:spLocks noGrp="1"/>
          </p:cNvSpPr>
          <p:nvPr>
            <p:ph type="title"/>
          </p:nvPr>
        </p:nvSpPr>
        <p:spPr/>
        <p:txBody>
          <a:bodyPr>
            <a:normAutofit/>
          </a:bodyPr>
          <a:lstStyle/>
          <a:p>
            <a:pPr algn="ctr"/>
            <a:r>
              <a:rPr lang="en-US" sz="5400" dirty="0" smtClean="0">
                <a:solidFill>
                  <a:srgbClr val="FF0000"/>
                </a:solidFill>
              </a:rPr>
              <a:t>Presentation</a:t>
            </a:r>
            <a:endParaRPr lang="en-US" sz="54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000" dirty="0" smtClean="0"/>
              <a:t>(the teacher places different types of apples on each group table-do not cut open)</a:t>
            </a:r>
          </a:p>
          <a:p>
            <a:pPr>
              <a:buNone/>
            </a:pPr>
            <a:r>
              <a:rPr lang="en-US" sz="2000" dirty="0" smtClean="0"/>
              <a:t>Look at the apples that are on your table.  Graph the color of the apples first.  Record in your journal what you observe.  You will not have the same amount of each color.  This will be your frequency chart.  Next, you are going to graph small apples and large apples.  When you are done with that graph, I will come around and cut open your apples.  </a:t>
            </a:r>
          </a:p>
          <a:p>
            <a:pPr>
              <a:buNone/>
            </a:pPr>
            <a:r>
              <a:rPr lang="en-US" sz="2000" dirty="0" smtClean="0"/>
              <a:t>Now you are to take out the seeds and record which color apples have how many seeds.  Take notes in your journals and record your findings on your chart.   </a:t>
            </a:r>
            <a:endParaRPr lang="en-US" sz="2000" dirty="0"/>
          </a:p>
        </p:txBody>
      </p:sp>
      <p:sp>
        <p:nvSpPr>
          <p:cNvPr id="3" name="Title 2"/>
          <p:cNvSpPr>
            <a:spLocks noGrp="1"/>
          </p:cNvSpPr>
          <p:nvPr>
            <p:ph type="title"/>
          </p:nvPr>
        </p:nvSpPr>
        <p:spPr/>
        <p:txBody>
          <a:bodyPr>
            <a:normAutofit/>
          </a:bodyPr>
          <a:lstStyle/>
          <a:p>
            <a:pPr algn="ctr"/>
            <a:r>
              <a:rPr lang="en-US" sz="5400" dirty="0" smtClean="0">
                <a:solidFill>
                  <a:srgbClr val="FF0000"/>
                </a:solidFill>
              </a:rPr>
              <a:t>Data Collection</a:t>
            </a:r>
            <a:endParaRPr lang="en-US" sz="5400"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128</TotalTime>
  <Words>824</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What’s Inside?</vt:lpstr>
      <vt:lpstr>Purpose</vt:lpstr>
      <vt:lpstr>Sunshine State Standards</vt:lpstr>
      <vt:lpstr>Grade Level Expectations</vt:lpstr>
      <vt:lpstr>Performance Objective</vt:lpstr>
      <vt:lpstr>Materials</vt:lpstr>
      <vt:lpstr>Motivation</vt:lpstr>
      <vt:lpstr>Presentation</vt:lpstr>
      <vt:lpstr>Data Collection</vt:lpstr>
      <vt:lpstr>Data Collection, cont’d.</vt:lpstr>
      <vt:lpstr>Data Collection, cont’d.</vt:lpstr>
      <vt:lpstr>Data Collection, cont’d.</vt:lpstr>
      <vt:lpstr>Questions</vt:lpstr>
      <vt:lpstr>Closure</vt:lpstr>
      <vt:lpstr>Appraisal </vt:lpstr>
      <vt:lpstr>References:</vt:lpstr>
      <vt:lpstr>Intelligences: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Inside?</dc:title>
  <dc:creator>Becky</dc:creator>
  <cp:lastModifiedBy>Becky</cp:lastModifiedBy>
  <cp:revision>3</cp:revision>
  <dcterms:created xsi:type="dcterms:W3CDTF">2010-11-18T15:09:13Z</dcterms:created>
  <dcterms:modified xsi:type="dcterms:W3CDTF">2010-11-21T16:12:35Z</dcterms:modified>
</cp:coreProperties>
</file>